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2" r:id="rId3"/>
    <p:sldId id="276" r:id="rId4"/>
    <p:sldId id="257" r:id="rId5"/>
    <p:sldId id="258" r:id="rId6"/>
    <p:sldId id="259" r:id="rId7"/>
    <p:sldId id="277" r:id="rId8"/>
    <p:sldId id="260" r:id="rId9"/>
    <p:sldId id="263" r:id="rId10"/>
    <p:sldId id="264" r:id="rId11"/>
    <p:sldId id="265" r:id="rId12"/>
    <p:sldId id="266" r:id="rId13"/>
    <p:sldId id="278" r:id="rId14"/>
    <p:sldId id="279" r:id="rId15"/>
    <p:sldId id="267" r:id="rId16"/>
    <p:sldId id="270" r:id="rId17"/>
    <p:sldId id="271" r:id="rId18"/>
    <p:sldId id="269" r:id="rId19"/>
    <p:sldId id="268" r:id="rId20"/>
    <p:sldId id="272" r:id="rId21"/>
    <p:sldId id="273" r:id="rId22"/>
    <p:sldId id="274" r:id="rId23"/>
    <p:sldId id="275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7" autoAdjust="0"/>
    <p:restoredTop sz="94660"/>
  </p:normalViewPr>
  <p:slideViewPr>
    <p:cSldViewPr snapToGrid="0">
      <p:cViewPr varScale="1">
        <p:scale>
          <a:sx n="48" d="100"/>
          <a:sy n="48" d="100"/>
        </p:scale>
        <p:origin x="8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37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08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829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218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9199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568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764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92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61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5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5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62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4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82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20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84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55251-AE1D-41AF-AD0F-D8DB6957AE8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C133E8A-8886-4A97-8E52-0522EFAC3C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6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24A81-5FC1-251A-936B-3C46C1E57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94" y="1636294"/>
            <a:ext cx="10014779" cy="3225027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ОТЧЕТ</a:t>
            </a:r>
            <a:br>
              <a:rPr lang="ru-RU" sz="3600" dirty="0"/>
            </a:br>
            <a:r>
              <a:rPr lang="ru-RU" sz="3600" dirty="0"/>
              <a:t>ПО УЧЕБНОЙ ПРАКТИКЕ</a:t>
            </a:r>
            <a:br>
              <a:rPr lang="ru-RU" sz="3600" dirty="0"/>
            </a:br>
            <a:r>
              <a:rPr lang="ru-RU" sz="3600" dirty="0"/>
              <a:t>ПМ.11. РАЗРАБОТКА, АДМИНИСТРИРОВАНИЕ И ЗАЩИТА БАЗ ДАННЫХ</a:t>
            </a:r>
            <a:br>
              <a:rPr lang="ru-RU" sz="3600" dirty="0"/>
            </a:br>
            <a:r>
              <a:rPr lang="ru-RU" sz="2400" dirty="0"/>
              <a:t>ТЕМА: «Модуль по организации контроля физического доступа к значимому объекту “</a:t>
            </a:r>
            <a:r>
              <a:rPr lang="ru-RU" sz="2400" dirty="0" err="1"/>
              <a:t>ХранительПРО</a:t>
            </a:r>
            <a:r>
              <a:rPr lang="ru-RU" sz="2400" dirty="0"/>
              <a:t>”»</a:t>
            </a:r>
            <a:endParaRPr lang="ru-RU" sz="2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3128B4-5C95-7FB1-F346-D27FF8668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13349" y="5944163"/>
            <a:ext cx="9208169" cy="137905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Студентки  очного отделения</a:t>
            </a:r>
            <a:r>
              <a:rPr lang="ru-RU" dirty="0" smtClean="0"/>
              <a:t>: </a:t>
            </a:r>
            <a:r>
              <a:rPr lang="ru-RU" dirty="0" err="1" smtClean="0"/>
              <a:t>Мариничевой</a:t>
            </a:r>
            <a:r>
              <a:rPr lang="ru-RU" dirty="0" smtClean="0"/>
              <a:t> Ксении Андреевны</a:t>
            </a:r>
            <a:endParaRPr lang="ru-RU" dirty="0"/>
          </a:p>
          <a:p>
            <a:pPr algn="ctr"/>
            <a:r>
              <a:rPr lang="ru-RU" dirty="0"/>
              <a:t>Руководитель практики от </a:t>
            </a:r>
            <a:r>
              <a:rPr lang="ru-RU" dirty="0" smtClean="0"/>
              <a:t>колледжа: Махнев </a:t>
            </a:r>
            <a:r>
              <a:rPr lang="ru-RU" dirty="0"/>
              <a:t>Александр Анатольевич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EFEFF-48D9-E17F-FEB7-0BA37BDD4F7B}"/>
              </a:ext>
            </a:extLst>
          </p:cNvPr>
          <p:cNvSpPr txBox="1"/>
          <p:nvPr/>
        </p:nvSpPr>
        <p:spPr>
          <a:xfrm>
            <a:off x="0" y="228233"/>
            <a:ext cx="12015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Кировское областное государственное профессиональное</a:t>
            </a:r>
          </a:p>
          <a:p>
            <a:pPr algn="ctr"/>
            <a:r>
              <a:rPr lang="ru-RU" dirty="0"/>
              <a:t>образовательное бюджетное учреждение </a:t>
            </a:r>
          </a:p>
          <a:p>
            <a:pPr algn="ctr"/>
            <a:r>
              <a:rPr lang="ru-RU" dirty="0"/>
              <a:t>«Слободской колледж педагогики и социальных отношений»</a:t>
            </a:r>
            <a:endParaRPr lang="ru-RU" dirty="0"/>
          </a:p>
        </p:txBody>
      </p:sp>
      <p:pic>
        <p:nvPicPr>
          <p:cNvPr id="1026" name="Picture 2" descr="https://sun1-27.userapi.com/s/v1/ig2/MwoomSNm-TGqOmim0B1BGOnoFhYd9P-9ab1GrdcTfOrSrYTerM-2Zm39D1lYL55IQIJAaZQOY6eaohswX7i5Rozj.jpg?size=946x946&amp;quality=95&amp;crop=27,69,946,946&amp;ava=1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5" y="80302"/>
            <a:ext cx="1219192" cy="12191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24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2D99C-2B87-A8FC-0381-E82C89D0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891489" cy="956828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tx1"/>
                </a:solidFill>
              </a:rPr>
              <a:t>Личное</a:t>
            </a:r>
            <a:r>
              <a:rPr lang="ru-RU" sz="2000" dirty="0"/>
              <a:t> </a:t>
            </a:r>
            <a:r>
              <a:rPr lang="ru-RU" sz="2000" dirty="0">
                <a:solidFill>
                  <a:schemeClr val="tx1"/>
                </a:solidFill>
              </a:rPr>
              <a:t>посещение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0197054-6F90-67A5-75E2-8F3AEC299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313" y="1152107"/>
            <a:ext cx="3193353" cy="22768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FD8D65-1D7D-8CED-3DA2-B0E280E7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39" y="774043"/>
            <a:ext cx="1969179" cy="627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91B83-79CA-01F6-6346-BFA22AD9CF74}"/>
              </a:ext>
            </a:extLst>
          </p:cNvPr>
          <p:cNvSpPr txBox="1"/>
          <p:nvPr/>
        </p:nvSpPr>
        <p:spPr>
          <a:xfrm>
            <a:off x="4622924" y="4249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Отдел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7CB56-3515-D7ED-C6AD-4B15CE8ADB84}"/>
              </a:ext>
            </a:extLst>
          </p:cNvPr>
          <p:cNvSpPr txBox="1"/>
          <p:nvPr/>
        </p:nvSpPr>
        <p:spPr>
          <a:xfrm>
            <a:off x="993839" y="3602175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Подразделение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82FBA7-1377-A5D5-97E5-35CA0930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776" y="4210235"/>
            <a:ext cx="1876425" cy="12763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B2222F-3E8A-E107-10A7-2DB7EF89B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510" y="1566428"/>
            <a:ext cx="6840305" cy="48711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E2980-3E49-6663-2E4D-E0BD5E17D3A7}"/>
              </a:ext>
            </a:extLst>
          </p:cNvPr>
          <p:cNvSpPr txBox="1"/>
          <p:nvPr/>
        </p:nvSpPr>
        <p:spPr>
          <a:xfrm>
            <a:off x="6888210" y="1114875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Пользователи</a:t>
            </a:r>
          </a:p>
        </p:txBody>
      </p:sp>
    </p:spTree>
    <p:extLst>
      <p:ext uri="{BB962C8B-B14F-4D97-AF65-F5344CB8AC3E}">
        <p14:creationId xmlns:p14="http://schemas.microsoft.com/office/powerpoint/2010/main" val="105999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75751-BCA3-BBFA-B9FA-ACB9C3A8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95349" cy="455720"/>
          </a:xfrm>
        </p:spPr>
        <p:txBody>
          <a:bodyPr>
            <a:normAutofit fontScale="90000"/>
          </a:bodyPr>
          <a:lstStyle/>
          <a:p>
            <a:r>
              <a:rPr lang="ru-RU" sz="2400" dirty="0">
                <a:solidFill>
                  <a:schemeClr val="tx1"/>
                </a:solidFill>
              </a:rPr>
              <a:t>Пропуск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E7F5560-B910-8ECA-B9EF-B42F397A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631" y="1192922"/>
            <a:ext cx="3003428" cy="38814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C8CFA1-CCAD-5EF8-9572-BFEB01740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065" y="4178027"/>
            <a:ext cx="5736833" cy="210330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2EAB11F-B8FD-AED1-385E-D425A619A570}"/>
              </a:ext>
            </a:extLst>
          </p:cNvPr>
          <p:cNvSpPr txBox="1">
            <a:spLocks/>
          </p:cNvSpPr>
          <p:nvPr/>
        </p:nvSpPr>
        <p:spPr>
          <a:xfrm>
            <a:off x="4826165" y="3752529"/>
            <a:ext cx="1595349" cy="4557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>
                <a:solidFill>
                  <a:schemeClr val="tx1"/>
                </a:solidFill>
              </a:rPr>
              <a:t>Сотрудник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A270CDC-F3DA-E016-2A90-5AC0DD971733}"/>
              </a:ext>
            </a:extLst>
          </p:cNvPr>
          <p:cNvSpPr txBox="1">
            <a:spLocks/>
          </p:cNvSpPr>
          <p:nvPr/>
        </p:nvSpPr>
        <p:spPr>
          <a:xfrm>
            <a:off x="9686451" y="1653360"/>
            <a:ext cx="2036275" cy="3817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>
                <a:solidFill>
                  <a:schemeClr val="tx1"/>
                </a:solidFill>
              </a:rPr>
              <a:t>Статус заявки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D443A6-2833-7DE0-66A3-7B22C0D45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437" y="2147147"/>
            <a:ext cx="2432305" cy="34348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8B8CB4-F6E5-5025-FD3C-702BE8B34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065" y="1310550"/>
            <a:ext cx="3613942" cy="106736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8E155CF-B468-3A29-3E67-DEC270D10CAA}"/>
              </a:ext>
            </a:extLst>
          </p:cNvPr>
          <p:cNvSpPr txBox="1">
            <a:spLocks/>
          </p:cNvSpPr>
          <p:nvPr/>
        </p:nvSpPr>
        <p:spPr>
          <a:xfrm>
            <a:off x="4500651" y="634018"/>
            <a:ext cx="2246378" cy="406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>
                <a:solidFill>
                  <a:schemeClr val="tx1"/>
                </a:solidFill>
              </a:rPr>
              <a:t>Черный список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0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1E10F-0F79-5988-1932-4D9B7F5E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90" y="325514"/>
            <a:ext cx="8596668" cy="1320800"/>
          </a:xfrm>
        </p:spPr>
        <p:txBody>
          <a:bodyPr>
            <a:normAutofit fontScale="90000"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ru-RU" altLang="ru-RU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Реализация уровней доступа для различных категорий пользователей</a:t>
            </a:r>
            <a: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ru-RU" altLang="ru-RU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ru-RU" altLang="ru-RU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Для сотрудников</a:t>
            </a:r>
            <a:r>
              <a:rPr lang="ru-RU" altLang="ru-RU" sz="48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ru-RU" altLang="ru-RU" sz="4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F065D1E-9CC1-2446-4555-8232F6A84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799608"/>
              </p:ext>
            </p:extLst>
          </p:nvPr>
        </p:nvGraphicFramePr>
        <p:xfrm>
          <a:off x="1145218" y="2414726"/>
          <a:ext cx="7247736" cy="2509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9278">
                  <a:extLst>
                    <a:ext uri="{9D8B030D-6E8A-4147-A177-3AD203B41FA5}">
                      <a16:colId xmlns:a16="http://schemas.microsoft.com/office/drawing/2014/main" val="3869673074"/>
                    </a:ext>
                  </a:extLst>
                </a:gridCol>
                <a:gridCol w="1449278">
                  <a:extLst>
                    <a:ext uri="{9D8B030D-6E8A-4147-A177-3AD203B41FA5}">
                      <a16:colId xmlns:a16="http://schemas.microsoft.com/office/drawing/2014/main" val="4049321583"/>
                    </a:ext>
                  </a:extLst>
                </a:gridCol>
                <a:gridCol w="1449278">
                  <a:extLst>
                    <a:ext uri="{9D8B030D-6E8A-4147-A177-3AD203B41FA5}">
                      <a16:colId xmlns:a16="http://schemas.microsoft.com/office/drawing/2014/main" val="2296726527"/>
                    </a:ext>
                  </a:extLst>
                </a:gridCol>
                <a:gridCol w="1449951">
                  <a:extLst>
                    <a:ext uri="{9D8B030D-6E8A-4147-A177-3AD203B41FA5}">
                      <a16:colId xmlns:a16="http://schemas.microsoft.com/office/drawing/2014/main" val="858457620"/>
                    </a:ext>
                  </a:extLst>
                </a:gridCol>
                <a:gridCol w="1449951">
                  <a:extLst>
                    <a:ext uri="{9D8B030D-6E8A-4147-A177-3AD203B41FA5}">
                      <a16:colId xmlns:a16="http://schemas.microsoft.com/office/drawing/2014/main" val="2110565973"/>
                    </a:ext>
                  </a:extLst>
                </a:gridCol>
              </a:tblGrid>
              <a:tr h="278838"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Имя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Пароль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Роль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Назначение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Права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0878014"/>
                  </a:ext>
                </a:extLst>
              </a:tr>
              <a:tr h="1115351"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Марков Юрий романов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9888888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Сотрудник общего отдела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Управление заявками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Просмотр, фильтрация, редактирование данных из бд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4431206"/>
                  </a:ext>
                </a:extLst>
              </a:tr>
              <a:tr h="1115351"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Гаврилова Римма Ефимовна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9788737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Сотрудник общего отдела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>
                          <a:effectLst/>
                        </a:rPr>
                        <a:t>Управление заявками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200" dirty="0">
                          <a:effectLst/>
                        </a:rPr>
                        <a:t>Просмотр, фильтрация, редактирование данных из </a:t>
                      </a:r>
                      <a:r>
                        <a:rPr lang="ru-RU" sz="1200" dirty="0" err="1">
                          <a:effectLst/>
                        </a:rPr>
                        <a:t>бд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2282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55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597" y="465221"/>
            <a:ext cx="8596668" cy="1320800"/>
          </a:xfrm>
        </p:spPr>
        <p:txBody>
          <a:bodyPr/>
          <a:lstStyle/>
          <a:p>
            <a:r>
              <a:rPr lang="ru-RU" dirty="0" smtClean="0"/>
              <a:t>Резервное копирование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402" y="1930400"/>
            <a:ext cx="5236918" cy="29019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1" y="1235242"/>
            <a:ext cx="5842931" cy="51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6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Восстановление БД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0768" y="2443697"/>
            <a:ext cx="4246794" cy="23528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3" y="1270000"/>
            <a:ext cx="6035016" cy="51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EF3F2-E0B1-63DE-51E6-CA9EA1178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8781"/>
            <a:ext cx="8596668" cy="63327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Приложение </a:t>
            </a:r>
            <a:r>
              <a:rPr lang="ru-RU" dirty="0" err="1"/>
              <a:t>ХранительПРО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2BA7F79-6065-2863-D052-D48802832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316" y="1242875"/>
            <a:ext cx="4426892" cy="264959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045F15-9ABC-4A7B-D1E1-5876DF99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95" y="1242875"/>
            <a:ext cx="4575558" cy="26495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0393D3-02B7-2EC9-136B-1FE6F1006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76" y="4018499"/>
            <a:ext cx="4847208" cy="27539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884DFB-3198-3E9D-5565-EFE2C8E4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299" y="4066738"/>
            <a:ext cx="38671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E05D8-E0B6-AB25-589E-449BF47A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F4F75A-F2DD-80C5-5D9D-E5D452638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473" y="887767"/>
            <a:ext cx="8299529" cy="4943205"/>
          </a:xfrm>
        </p:spPr>
      </p:pic>
    </p:spTree>
    <p:extLst>
      <p:ext uri="{BB962C8B-B14F-4D97-AF65-F5344CB8AC3E}">
        <p14:creationId xmlns:p14="http://schemas.microsoft.com/office/powerpoint/2010/main" val="328744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EE3B5-12EC-8FF7-F618-E4769ACC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82FA5A-94F9-6AD6-76F3-D957A522A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345295"/>
            <a:ext cx="4929012" cy="333881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3D2E8C-E62F-1108-305F-37067176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85" y="345295"/>
            <a:ext cx="5334728" cy="35740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0CCAAB-AA76-BC0C-9DE6-9CA202D97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235" y="4053399"/>
            <a:ext cx="3020443" cy="24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9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24D55-08FB-1DDD-D7C5-312A901C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247D8C7-A3FE-E0D8-430A-85EB3121A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96" y="183472"/>
            <a:ext cx="6811664" cy="336293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526E7F-F50C-3740-0A1A-3B7DDBDE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6" y="3429000"/>
            <a:ext cx="6661212" cy="32798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CCFADC-2E8D-7810-A318-0A1F17B8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094" y="551675"/>
            <a:ext cx="25812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41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9D669-D380-406D-8315-CF07C3764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 Общий Отдел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970B2D1-FEA8-1688-DE0E-B2A0A4296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23" y="1523999"/>
            <a:ext cx="5261618" cy="265738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422AA-6B44-61B9-031B-5B8C9A37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401"/>
            <a:ext cx="4992388" cy="25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8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55A83-C67D-CB06-5871-95B0DE36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</a:rPr>
              <a:t>Сущности </a:t>
            </a:r>
            <a:r>
              <a:rPr lang="ru-RU" sz="4000" dirty="0" smtClean="0">
                <a:latin typeface="Times New Roman" panose="02020603050405020304" pitchFamily="18" charset="0"/>
              </a:rPr>
              <a:t>Базы Данных</a:t>
            </a:r>
            <a:endParaRPr lang="ru-RU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11144-A52E-ECBA-3A89-4848F852CE8D}"/>
              </a:ext>
            </a:extLst>
          </p:cNvPr>
          <p:cNvSpPr txBox="1"/>
          <p:nvPr/>
        </p:nvSpPr>
        <p:spPr>
          <a:xfrm>
            <a:off x="3004078" y="1667185"/>
            <a:ext cx="49528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Пользователи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Сотрудники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Отдел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Подразделение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Заявка на посещение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Пропуск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Группы посещения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Лучное посещение</a:t>
            </a:r>
          </a:p>
        </p:txBody>
      </p:sp>
    </p:spTree>
    <p:extLst>
      <p:ext uri="{BB962C8B-B14F-4D97-AF65-F5344CB8AC3E}">
        <p14:creationId xmlns:p14="http://schemas.microsoft.com/office/powerpoint/2010/main" val="3829450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FE1BD-1838-6FD9-017C-8548C82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C06BC8-532D-A3B3-FFFC-FB126AFF6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115" y="727969"/>
            <a:ext cx="7548876" cy="4967827"/>
          </a:xfrm>
        </p:spPr>
      </p:pic>
    </p:spTree>
    <p:extLst>
      <p:ext uri="{BB962C8B-B14F-4D97-AF65-F5344CB8AC3E}">
        <p14:creationId xmlns:p14="http://schemas.microsoft.com/office/powerpoint/2010/main" val="134720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68F840-E50E-E028-A980-994BADCE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703853-3188-FB3B-A191-697881435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668" y="754603"/>
            <a:ext cx="7909999" cy="5154258"/>
          </a:xfrm>
        </p:spPr>
      </p:pic>
    </p:spTree>
    <p:extLst>
      <p:ext uri="{BB962C8B-B14F-4D97-AF65-F5344CB8AC3E}">
        <p14:creationId xmlns:p14="http://schemas.microsoft.com/office/powerpoint/2010/main" val="30762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3ECCC-2886-E964-35F6-92A1B2F6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A32396D-E9B7-A024-2193-FD50AB95C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233" y="1509636"/>
            <a:ext cx="4067175" cy="32385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C759CE-AB93-BDD8-9650-728809C87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036" y="1509636"/>
            <a:ext cx="40671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471F34-DB7E-F609-78B0-BB539039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СЛОВАРЬ ДАННЫХ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22754E6-A3A8-0E1B-C5C5-E472C14BA3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333998"/>
              </p:ext>
            </p:extLst>
          </p:nvPr>
        </p:nvGraphicFramePr>
        <p:xfrm>
          <a:off x="1716504" y="2213812"/>
          <a:ext cx="6226552" cy="28968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0041">
                  <a:extLst>
                    <a:ext uri="{9D8B030D-6E8A-4147-A177-3AD203B41FA5}">
                      <a16:colId xmlns:a16="http://schemas.microsoft.com/office/drawing/2014/main" val="4125240592"/>
                    </a:ext>
                  </a:extLst>
                </a:gridCol>
                <a:gridCol w="1602446">
                  <a:extLst>
                    <a:ext uri="{9D8B030D-6E8A-4147-A177-3AD203B41FA5}">
                      <a16:colId xmlns:a16="http://schemas.microsoft.com/office/drawing/2014/main" val="3724346160"/>
                    </a:ext>
                  </a:extLst>
                </a:gridCol>
                <a:gridCol w="1139369">
                  <a:extLst>
                    <a:ext uri="{9D8B030D-6E8A-4147-A177-3AD203B41FA5}">
                      <a16:colId xmlns:a16="http://schemas.microsoft.com/office/drawing/2014/main" val="1846579955"/>
                    </a:ext>
                  </a:extLst>
                </a:gridCol>
                <a:gridCol w="1206665">
                  <a:extLst>
                    <a:ext uri="{9D8B030D-6E8A-4147-A177-3AD203B41FA5}">
                      <a16:colId xmlns:a16="http://schemas.microsoft.com/office/drawing/2014/main" val="1495648543"/>
                    </a:ext>
                  </a:extLst>
                </a:gridCol>
                <a:gridCol w="1148031">
                  <a:extLst>
                    <a:ext uri="{9D8B030D-6E8A-4147-A177-3AD203B41FA5}">
                      <a16:colId xmlns:a16="http://schemas.microsoft.com/office/drawing/2014/main" val="4140518039"/>
                    </a:ext>
                  </a:extLst>
                </a:gridCol>
              </a:tblGrid>
              <a:tr h="2236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AD84C6"/>
                          </a:highlight>
                        </a:rPr>
                        <a:t>Key</a:t>
                      </a:r>
                      <a:endParaRPr lang="ru-RU" sz="1100">
                        <a:effectLst/>
                        <a:highlight>
                          <a:srgbClr val="AD84C6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AD84C6"/>
                          </a:highlight>
                        </a:rPr>
                        <a:t>Field name</a:t>
                      </a:r>
                      <a:endParaRPr lang="ru-RU" sz="1100">
                        <a:effectLst/>
                        <a:highlight>
                          <a:srgbClr val="AD84C6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AD84C6"/>
                          </a:highlight>
                        </a:rPr>
                        <a:t>Data type</a:t>
                      </a:r>
                      <a:endParaRPr lang="ru-RU" sz="1100">
                        <a:effectLst/>
                        <a:highlight>
                          <a:srgbClr val="AD84C6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AD84C6"/>
                          </a:highlight>
                        </a:rPr>
                        <a:t>Required?</a:t>
                      </a:r>
                      <a:endParaRPr lang="ru-RU" sz="1100">
                        <a:effectLst/>
                        <a:highlight>
                          <a:srgbClr val="AD84C6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AD84C6"/>
                          </a:highlight>
                        </a:rPr>
                        <a:t>Notes</a:t>
                      </a:r>
                      <a:endParaRPr lang="ru-RU" sz="1100">
                        <a:effectLst/>
                        <a:highlight>
                          <a:srgbClr val="AD84C6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3028075"/>
                  </a:ext>
                </a:extLst>
              </a:tr>
              <a:tr h="4472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dirty="0">
                          <a:effectLst/>
                          <a:highlight>
                            <a:srgbClr val="FFFFFF"/>
                          </a:highlight>
                        </a:rPr>
                        <a:t>PK</a:t>
                      </a:r>
                      <a:endParaRPr lang="ru-RU" sz="1100" dirty="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dirty="0" err="1">
                          <a:effectLst/>
                        </a:rPr>
                        <a:t>Код_пользователя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Int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dirty="0">
                          <a:effectLst/>
                        </a:rPr>
                        <a:t>Y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Индификатор пользователя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2097073"/>
                  </a:ext>
                </a:extLst>
              </a:tr>
              <a:tr h="2236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ru-RU" sz="1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dirty="0">
                          <a:effectLst/>
                        </a:rPr>
                        <a:t>Фамилия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varchar(30)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dirty="0">
                          <a:effectLst/>
                        </a:rPr>
                        <a:t>Фамилия 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7265294"/>
                  </a:ext>
                </a:extLst>
              </a:tr>
              <a:tr h="2236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ru-RU" sz="1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Имя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varchar(30)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Имя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1831813"/>
                  </a:ext>
                </a:extLst>
              </a:tr>
              <a:tr h="2133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ru-RU" sz="1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Отчество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varchar(30)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Отчество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6066535"/>
                  </a:ext>
                </a:extLst>
              </a:tr>
              <a:tr h="2236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ru-RU" sz="1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Серия_паспорта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varchar(4)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Серия паспорта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7296600"/>
                  </a:ext>
                </a:extLst>
              </a:tr>
              <a:tr h="2236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ru-RU" sz="1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Номер_паспорта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varchar(6)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Номер паспорта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130662"/>
                  </a:ext>
                </a:extLst>
              </a:tr>
              <a:tr h="2236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ru-RU" sz="1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Дата_рождения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Date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Дата рождения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967143"/>
                  </a:ext>
                </a:extLst>
              </a:tr>
              <a:tr h="4472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ru-RU" sz="1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Номер_телефона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varchar(20)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Номер телефона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247437"/>
                  </a:ext>
                </a:extLst>
              </a:tr>
              <a:tr h="4472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ru-RU" sz="1100"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Email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varchar(30)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000" dirty="0">
                          <a:effectLst/>
                        </a:rPr>
                        <a:t>Электронная почта 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15684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EE7E4AD-52FF-00B4-597D-E7ABA0E43399}"/>
              </a:ext>
            </a:extLst>
          </p:cNvPr>
          <p:cNvSpPr txBox="1"/>
          <p:nvPr/>
        </p:nvSpPr>
        <p:spPr>
          <a:xfrm>
            <a:off x="4364699" y="1561068"/>
            <a:ext cx="177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пользователи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25593-E687-BE12-7154-7EA65D08FA60}"/>
              </a:ext>
            </a:extLst>
          </p:cNvPr>
          <p:cNvSpPr txBox="1"/>
          <p:nvPr/>
        </p:nvSpPr>
        <p:spPr>
          <a:xfrm>
            <a:off x="2566722" y="6007028"/>
            <a:ext cx="81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Остальные таблицы из словаря данных в отчете/ </a:t>
            </a:r>
            <a:r>
              <a:rPr lang="ru-RU" dirty="0" err="1" smtClean="0"/>
              <a:t>докумет</a:t>
            </a:r>
            <a:r>
              <a:rPr lang="ru-RU" dirty="0" smtClean="0"/>
              <a:t> Словарь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3577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F4186-A84C-1DEF-81E9-A9EC525F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952" y="270553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ru-RU" sz="6600" dirty="0" smtClean="0"/>
              <a:t>Спасибо за внимание</a:t>
            </a:r>
            <a:endParaRPr lang="ru-RU" sz="6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FA8EB2-F3C5-6A9A-6461-2B7106EC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059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6913" y="11229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/>
              <a:t>Словарь данных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7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8B696-6765-691B-6099-8AE3022A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03" y="194537"/>
            <a:ext cx="8596668" cy="1320800"/>
          </a:xfrm>
        </p:spPr>
        <p:txBody>
          <a:bodyPr/>
          <a:lstStyle/>
          <a:p>
            <a:r>
              <a:rPr lang="ru-RU" dirty="0"/>
              <a:t>Диаграмма вариантов использования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8ECF34F-8F2E-6CFB-3723-2452D6CDC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079" y="925959"/>
            <a:ext cx="7987593" cy="58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00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8DC2F-D4EA-4861-69D9-956B0206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ERD-</a:t>
            </a:r>
            <a:r>
              <a:rPr lang="ru-RU" dirty="0"/>
              <a:t>Диаграмма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48382A9-996F-0943-5098-DC00A3025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466" y="184410"/>
            <a:ext cx="7315200" cy="64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3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608967-5627-AC98-B004-DAA3B3CC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8" y="261835"/>
            <a:ext cx="4143241" cy="1538796"/>
          </a:xfrm>
        </p:spPr>
        <p:txBody>
          <a:bodyPr>
            <a:normAutofit/>
          </a:bodyPr>
          <a:lstStyle/>
          <a:p>
            <a:r>
              <a:rPr lang="ru-RU" dirty="0"/>
              <a:t>Диаграмма БД </a:t>
            </a:r>
            <a:r>
              <a:rPr lang="en-US" dirty="0"/>
              <a:t>SQL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C62B135-DC2E-1EDB-2E89-CA72E11EB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9713" y="261835"/>
            <a:ext cx="7002165" cy="63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2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 smtClean="0"/>
              <a:t>БД и список таблиц </a:t>
            </a:r>
            <a:endParaRPr lang="ru-RU" sz="4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706" y="1409200"/>
            <a:ext cx="3487947" cy="4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9E4A6-2160-4BB6-F786-4324431E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23" y="276194"/>
            <a:ext cx="6219461" cy="3189303"/>
          </a:xfrm>
        </p:spPr>
        <p:txBody>
          <a:bodyPr/>
          <a:lstStyle/>
          <a:p>
            <a:r>
              <a:rPr lang="ru-RU" dirty="0" smtClean="0"/>
              <a:t>Диаграмма БД </a:t>
            </a:r>
            <a:r>
              <a:rPr lang="ru-RU" dirty="0"/>
              <a:t>с типами данных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23AC7F7-6148-A079-2BCA-2C10C2077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105" y="926477"/>
            <a:ext cx="8533428" cy="59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9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F69D5-30AB-4310-357E-2FBE2A9E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56" y="165040"/>
            <a:ext cx="8596668" cy="810827"/>
          </a:xfrm>
        </p:spPr>
        <p:txBody>
          <a:bodyPr/>
          <a:lstStyle/>
          <a:p>
            <a:r>
              <a:rPr lang="ru-RU" dirty="0"/>
              <a:t>Таблицы БД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865EC24-9611-1672-7117-352011CD3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69" y="1672353"/>
            <a:ext cx="5779509" cy="3353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C8897B-6F57-3055-6834-EA9757BE14DC}"/>
              </a:ext>
            </a:extLst>
          </p:cNvPr>
          <p:cNvSpPr txBox="1"/>
          <p:nvPr/>
        </p:nvSpPr>
        <p:spPr>
          <a:xfrm>
            <a:off x="1620776" y="1160587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Групповое посещение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5E2AD-E986-2761-0178-D12BD719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35" y="5839847"/>
            <a:ext cx="2932430" cy="688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269BFF-58E1-69DA-0F19-A58183E9854F}"/>
              </a:ext>
            </a:extLst>
          </p:cNvPr>
          <p:cNvSpPr txBox="1"/>
          <p:nvPr/>
        </p:nvSpPr>
        <p:spPr>
          <a:xfrm>
            <a:off x="7408899" y="1529414"/>
            <a:ext cx="225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Заявка на посещение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00A81-D115-E526-D714-41A0CB7F995C}"/>
              </a:ext>
            </a:extLst>
          </p:cNvPr>
          <p:cNvSpPr txBox="1"/>
          <p:nvPr/>
        </p:nvSpPr>
        <p:spPr>
          <a:xfrm>
            <a:off x="1204073" y="5328081"/>
            <a:ext cx="20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Группы посещения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B7D366-9AAB-116C-367A-137F2F2B1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952" y="2115953"/>
            <a:ext cx="2692046" cy="40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8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</TotalTime>
  <Words>258</Words>
  <Application>Microsoft Office PowerPoint</Application>
  <PresentationFormat>Широкоэкранный</PresentationFormat>
  <Paragraphs>107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Trebuchet MS</vt:lpstr>
      <vt:lpstr>Wingdings 3</vt:lpstr>
      <vt:lpstr>Аспект</vt:lpstr>
      <vt:lpstr>ОТЧЕТ ПО УЧЕБНОЙ ПРАКТИКЕ ПМ.11. РАЗРАБОТКА, АДМИНИСТРИРОВАНИЕ И ЗАЩИТА БАЗ ДАННЫХ ТЕМА: «Модуль по организации контроля физического доступа к значимому объекту “ХранительПРО”»</vt:lpstr>
      <vt:lpstr>Сущности Базы Данных</vt:lpstr>
      <vt:lpstr>Словарь данных</vt:lpstr>
      <vt:lpstr>Диаграмма вариантов использования</vt:lpstr>
      <vt:lpstr>ERD-Диаграмма</vt:lpstr>
      <vt:lpstr>Диаграмма БД SQL</vt:lpstr>
      <vt:lpstr>БД и список таблиц </vt:lpstr>
      <vt:lpstr>Диаграмма БД с типами данных</vt:lpstr>
      <vt:lpstr>Таблицы БД</vt:lpstr>
      <vt:lpstr>Личное посещение</vt:lpstr>
      <vt:lpstr>Пропуск</vt:lpstr>
      <vt:lpstr>Реализация уровней доступа для различных категорий пользователей Для сотрудников </vt:lpstr>
      <vt:lpstr>Резервное копирование</vt:lpstr>
      <vt:lpstr>Восстановление БД</vt:lpstr>
      <vt:lpstr>Приложение ХранительПРО</vt:lpstr>
      <vt:lpstr>Презентация PowerPoint</vt:lpstr>
      <vt:lpstr>Презентация PowerPoint</vt:lpstr>
      <vt:lpstr>Презентация PowerPoint</vt:lpstr>
      <vt:lpstr>Приложение Общий Отдел</vt:lpstr>
      <vt:lpstr>Презентация PowerPoint</vt:lpstr>
      <vt:lpstr>Презентация PowerPoint</vt:lpstr>
      <vt:lpstr>Презентация PowerPoint</vt:lpstr>
      <vt:lpstr>СЛОВАРЬ ДАННЫХ 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ПМ. 11 Разработка администрирование и защита баз данных</dc:title>
  <dc:creator>21 12</dc:creator>
  <cp:lastModifiedBy>Ксения</cp:lastModifiedBy>
  <cp:revision>10</cp:revision>
  <dcterms:created xsi:type="dcterms:W3CDTF">2024-04-19T10:27:20Z</dcterms:created>
  <dcterms:modified xsi:type="dcterms:W3CDTF">2024-04-21T13:13:17Z</dcterms:modified>
</cp:coreProperties>
</file>